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2" r:id="rId6"/>
    <p:sldId id="261" r:id="rId7"/>
    <p:sldId id="260" r:id="rId8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Stile medio 2 - Colore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>
      <p:cViewPr varScale="1">
        <p:scale>
          <a:sx n="82" d="100"/>
          <a:sy n="82" d="100"/>
        </p:scale>
        <p:origin x="672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it-IT"/>
              <a:t>Fare clic per modificare lo stile del sottotitolo dello schema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8B9EBBA-996F-894A-B54A-D6246ED52CEA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mmagine panoramica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8C79C5D-2A6F-F04D-97DA-BEF2467B64E4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zio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Scheda nom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F54567-0DE4-3F47-BF90-CB84690072F9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6C52C72-DE31-F449-A4ED-4C594FD91407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olo e testo vertica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D62726E-379B-B349-9EED-81ED093FA806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olo e contenu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B3A1323-8D79-1946-B0D7-40001CF92E9D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Intestazione sezion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DFA1846-DA80-1C48-A609-854EA85C59AD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ue contenu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7302355-E14B-8545-A8F8-0FE83CC9D524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nfron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640F58-564D-2B4F-AE67-E407BA4FCF45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tito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13A34C8-038E-2045-AF43-DF7DBB8E0E9E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uot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818C68F-D26B-8F47-958C-23B49CF8A634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to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0DF5E60-9974-AC48-9591-99C2BB44B7CF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magine con didascal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it-IT"/>
              <a:t>Fare clic sull'icona per inserire un'immagine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it-IT"/>
              <a:t>Modifica gli stili del testo dello schema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18C79C5D-2A6F-F04D-97DA-BEF2467B64E4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it-IT"/>
              <a:t>Fare clic per modificare lo stile del titolo dello schema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it-IT"/>
              <a:t>Modifica gli stili del testo dello schema</a:t>
            </a:r>
          </a:p>
          <a:p>
            <a:pPr lvl="1"/>
            <a:r>
              <a:rPr lang="it-IT"/>
              <a:t>Secondo livello</a:t>
            </a:r>
          </a:p>
          <a:p>
            <a:pPr lvl="2"/>
            <a:r>
              <a:rPr lang="it-IT"/>
              <a:t>Terzo livello</a:t>
            </a:r>
          </a:p>
          <a:p>
            <a:pPr lvl="3"/>
            <a:r>
              <a:rPr lang="it-IT"/>
              <a:t>Quarto livello</a:t>
            </a:r>
          </a:p>
          <a:p>
            <a:pPr lvl="4"/>
            <a:r>
              <a:rPr lang="it-IT"/>
              <a:t>Quinto livello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09B482E8-6E0E-1B4F-B1FD-C69DB9E858D9}" type="datetimeFigureOut">
              <a:rPr lang="en-US" dirty="0"/>
              <a:pPr/>
              <a:t>11/23/2023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‹N›</a:t>
            </a:fld>
            <a:endParaRPr lang="en-US" dirty="0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3" r:id="rId9"/>
    <p:sldLayoutId id="2147483657" r:id="rId10"/>
    <p:sldLayoutId id="2147483666" r:id="rId11"/>
    <p:sldLayoutId id="2147483661" r:id="rId12"/>
    <p:sldLayoutId id="2147483658" r:id="rId13"/>
    <p:sldLayoutId id="2147483659" r:id="rId14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hyperlink" Target="https://www.uslnordovest.toscana.it/amministrazione-trasparente-2/bandi-di-gara-e-contratti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www.uslnordovest.toscana.it/amministrazione-trasparente-2/bandi-di-concorso" TargetMode="External"/><Relationship Id="rId4" Type="http://schemas.openxmlformats.org/officeDocument/2006/relationships/hyperlink" Target="https://www.uslnordovest.toscana.it/amministrazione-trasparente-2/personale" TargetMode="Externa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treccani.it/vocabolario/trasparenza/" TargetMode="External"/><Relationship Id="rId2" Type="http://schemas.openxmlformats.org/officeDocument/2006/relationships/hyperlink" Target="https://site.cespicomunica.org/pilloleabc-politica-professionale-trasparenza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16EB1D40-8E53-4588-9208-4ABFECEE616D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it-IT" dirty="0"/>
              <a:t>"Informazione, comunicazione e trasparenza nella PA"</a:t>
            </a:r>
          </a:p>
        </p:txBody>
      </p:sp>
      <p:pic>
        <p:nvPicPr>
          <p:cNvPr id="7" name="Immagine 6">
            <a:extLst>
              <a:ext uri="{FF2B5EF4-FFF2-40B4-BE49-F238E27FC236}">
                <a16:creationId xmlns:a16="http://schemas.microsoft.com/office/drawing/2014/main" id="{277A9F5F-7EB3-47C0-B39B-4E65DC2F43E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9712700" y="5408853"/>
            <a:ext cx="1844299" cy="103280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4828683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8FE10079-2DD4-4C95-A8ED-9A19DA44C83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65760" y="203348"/>
            <a:ext cx="11948160" cy="970450"/>
          </a:xfrm>
        </p:spPr>
        <p:txBody>
          <a:bodyPr/>
          <a:lstStyle/>
          <a:p>
            <a:r>
              <a:rPr lang="it-IT" sz="3200" dirty="0"/>
              <a:t>www.uslnordovest.toscana.it/amministrazione-trasparente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95E5A8A-9D40-43AF-BD28-4EC21A9EC26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27424" y="2322954"/>
            <a:ext cx="10554574" cy="3636511"/>
          </a:xfrm>
        </p:spPr>
        <p:txBody>
          <a:bodyPr/>
          <a:lstStyle/>
          <a:p>
            <a:r>
              <a:rPr lang="it-IT" sz="3600" dirty="0"/>
              <a:t> 387 pagine </a:t>
            </a:r>
          </a:p>
          <a:p>
            <a:r>
              <a:rPr lang="it-IT" sz="3600" dirty="0"/>
              <a:t> 115 categorie e sottocategorie</a:t>
            </a:r>
          </a:p>
          <a:p>
            <a:r>
              <a:rPr lang="it-IT" sz="3600" dirty="0"/>
              <a:t> 1027 file allegati</a:t>
            </a:r>
          </a:p>
          <a:p>
            <a:r>
              <a:rPr lang="it-IT" sz="3600" dirty="0"/>
              <a:t> 57 utenti compilatori</a:t>
            </a: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32052554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C09691B6-24EF-4BBE-A3FE-D888CF099A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Accessi</a:t>
            </a:r>
          </a:p>
        </p:txBody>
      </p:sp>
      <p:sp>
        <p:nvSpPr>
          <p:cNvPr id="8" name="Segnaposto contenuto 2">
            <a:extLst>
              <a:ext uri="{FF2B5EF4-FFF2-40B4-BE49-F238E27FC236}">
                <a16:creationId xmlns:a16="http://schemas.microsoft.com/office/drawing/2014/main" id="{F630B98D-9E8E-4F06-A497-62501A6E8EDF}"/>
              </a:ext>
            </a:extLst>
          </p:cNvPr>
          <p:cNvSpPr txBox="1">
            <a:spLocks/>
          </p:cNvSpPr>
          <p:nvPr/>
        </p:nvSpPr>
        <p:spPr>
          <a:xfrm>
            <a:off x="1049194" y="2746243"/>
            <a:ext cx="6729076" cy="1931546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>
            <a:lvl1pPr marL="342900" indent="-3429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400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800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00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it-IT" sz="3600" b="1" dirty="0"/>
              <a:t>Amministrazione trasparenza</a:t>
            </a:r>
            <a:br>
              <a:rPr lang="it-IT" sz="3600" b="1" dirty="0"/>
            </a:br>
            <a:r>
              <a:rPr lang="it-IT" sz="3600" b="1" dirty="0"/>
              <a:t>20.181</a:t>
            </a:r>
            <a:r>
              <a:rPr lang="it-IT" sz="3600" dirty="0"/>
              <a:t> </a:t>
            </a:r>
            <a:r>
              <a:rPr lang="it-IT" sz="2800" dirty="0"/>
              <a:t>dal 1 gennaio 2023</a:t>
            </a:r>
          </a:p>
        </p:txBody>
      </p:sp>
      <p:sp>
        <p:nvSpPr>
          <p:cNvPr id="9" name="Segnaposto contenuto 2">
            <a:extLst>
              <a:ext uri="{FF2B5EF4-FFF2-40B4-BE49-F238E27FC236}">
                <a16:creationId xmlns:a16="http://schemas.microsoft.com/office/drawing/2014/main" id="{996968CB-4466-425F-B481-EBF9D6CA5107}"/>
              </a:ext>
            </a:extLst>
          </p:cNvPr>
          <p:cNvSpPr txBox="1">
            <a:spLocks/>
          </p:cNvSpPr>
          <p:nvPr/>
        </p:nvSpPr>
        <p:spPr>
          <a:xfrm>
            <a:off x="1151877" y="4694678"/>
            <a:ext cx="6729076" cy="1931546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>
            <a:lvl1pPr marL="342900" indent="-3429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400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800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00000" indent="-228600" algn="l" defTabSz="457200" rtl="0" eaLnBrk="1" latinLnBrk="0" hangingPunct="1">
              <a:spcBef>
                <a:spcPct val="20000"/>
              </a:spcBef>
              <a:spcAft>
                <a:spcPts val="600"/>
              </a:spcAft>
              <a:buClr>
                <a:schemeClr val="accent1"/>
              </a:buClr>
              <a:buFont typeface="Wingdings 2" charset="2"/>
              <a:buChar char=""/>
              <a:defRPr sz="12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>
              <a:buNone/>
            </a:pPr>
            <a:r>
              <a:rPr lang="it-IT" b="1" dirty="0"/>
              <a:t>Sito aziendale</a:t>
            </a:r>
          </a:p>
          <a:p>
            <a:pPr marL="0" indent="0">
              <a:buNone/>
            </a:pPr>
            <a:r>
              <a:rPr lang="it-IT" b="1" dirty="0"/>
              <a:t>2.740.661</a:t>
            </a:r>
            <a:r>
              <a:rPr lang="it-IT" dirty="0"/>
              <a:t> dal 1 gennaio 2023</a:t>
            </a:r>
          </a:p>
        </p:txBody>
      </p:sp>
      <p:graphicFrame>
        <p:nvGraphicFramePr>
          <p:cNvPr id="6" name="Segnaposto contenuto 5">
            <a:extLst>
              <a:ext uri="{FF2B5EF4-FFF2-40B4-BE49-F238E27FC236}">
                <a16:creationId xmlns:a16="http://schemas.microsoft.com/office/drawing/2014/main" id="{CD2D0B95-D288-E669-FF42-943ACBC3FE3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585308373"/>
              </p:ext>
            </p:extLst>
          </p:nvPr>
        </p:nvGraphicFramePr>
        <p:xfrm>
          <a:off x="7778270" y="2163323"/>
          <a:ext cx="3920467" cy="4247491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2628295">
                  <a:extLst>
                    <a:ext uri="{9D8B030D-6E8A-4147-A177-3AD203B41FA5}">
                      <a16:colId xmlns:a16="http://schemas.microsoft.com/office/drawing/2014/main" val="3163535727"/>
                    </a:ext>
                  </a:extLst>
                </a:gridCol>
                <a:gridCol w="720803">
                  <a:extLst>
                    <a:ext uri="{9D8B030D-6E8A-4147-A177-3AD203B41FA5}">
                      <a16:colId xmlns:a16="http://schemas.microsoft.com/office/drawing/2014/main" val="1004251695"/>
                    </a:ext>
                  </a:extLst>
                </a:gridCol>
                <a:gridCol w="571369">
                  <a:extLst>
                    <a:ext uri="{9D8B030D-6E8A-4147-A177-3AD203B41FA5}">
                      <a16:colId xmlns:a16="http://schemas.microsoft.com/office/drawing/2014/main" val="3740213937"/>
                    </a:ext>
                  </a:extLst>
                </a:gridCol>
              </a:tblGrid>
              <a:tr h="613076">
                <a:tc>
                  <a:txBody>
                    <a:bodyPr/>
                    <a:lstStyle/>
                    <a:p>
                      <a:pPr algn="ctr" fontAlgn="ctr"/>
                      <a:r>
                        <a:rPr lang="it-IT" sz="1200" u="none" strike="noStrike">
                          <a:effectLst/>
                        </a:rPr>
                        <a:t>anno 2023 </a:t>
                      </a:r>
                      <a:endParaRPr lang="it-IT" sz="1200" b="1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900" u="none" strike="noStrike">
                          <a:effectLst/>
                        </a:rPr>
                        <a:t>VISUALIZZAZIONI PAGINA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it-IT" sz="900" u="none" strike="noStrike">
                          <a:effectLst/>
                        </a:rPr>
                        <a:t>VISUALIZZAZIONI UNICHE</a:t>
                      </a:r>
                      <a:endParaRPr lang="it-IT" sz="900" b="0" i="0" u="none" strike="noStrike">
                        <a:solidFill>
                          <a:srgbClr val="37474F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0" marR="0" marT="0" marB="0" anchor="ctr"/>
                </a:tc>
                <a:extLst>
                  <a:ext uri="{0D108BD9-81ED-4DB2-BD59-A6C34878D82A}">
                    <a16:rowId xmlns:a16="http://schemas.microsoft.com/office/drawing/2014/main" val="2618512192"/>
                  </a:ext>
                </a:extLst>
              </a:tr>
              <a:tr h="306538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Amministrazione-trasparente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20.181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3.748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2659501824"/>
                  </a:ext>
                </a:extLst>
              </a:tr>
              <a:tr h="271480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 disposizioni-generali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3.628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619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1001495382"/>
                  </a:ext>
                </a:extLst>
              </a:tr>
              <a:tr h="271480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personale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2.548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573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1575943048"/>
                  </a:ext>
                </a:extLst>
              </a:tr>
              <a:tr h="283033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servizi-erogati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2.225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414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1567175981"/>
                  </a:ext>
                </a:extLst>
              </a:tr>
              <a:tr h="294585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altri-contenuti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2.177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257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3081849270"/>
                  </a:ext>
                </a:extLst>
              </a:tr>
              <a:tr h="306137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organizzazione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1.856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196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1777982015"/>
                  </a:ext>
                </a:extLst>
              </a:tr>
              <a:tr h="306137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bandi-di-gara-e-contratti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1.675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417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785680635"/>
                  </a:ext>
                </a:extLst>
              </a:tr>
              <a:tr h="271480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 attivita-e-procedimenti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984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182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1239067961"/>
                  </a:ext>
                </a:extLst>
              </a:tr>
              <a:tr h="213719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 pagamenti-dell-amministrazione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982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167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3481713553"/>
                  </a:ext>
                </a:extLst>
              </a:tr>
              <a:tr h="306538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strutture-sanitarie-private-accreditate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938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330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381868661"/>
                  </a:ext>
                </a:extLst>
              </a:tr>
              <a:tr h="231046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 bandi-di-concorso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697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72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766363487"/>
                  </a:ext>
                </a:extLst>
              </a:tr>
              <a:tr h="265704">
                <a:tc>
                  <a:txBody>
                    <a:bodyPr/>
                    <a:lstStyle/>
                    <a:p>
                      <a:pPr algn="l" fontAlgn="ctr"/>
                      <a:r>
                        <a:rPr lang="it-IT" sz="900" u="none" strike="noStrike">
                          <a:effectLst/>
                        </a:rPr>
                        <a:t>consulenti-e-collaboratori</a:t>
                      </a:r>
                      <a:endParaRPr lang="it-IT" sz="900" b="1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604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161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4196649014"/>
                  </a:ext>
                </a:extLst>
              </a:tr>
              <a:tr h="306538">
                <a:tc>
                  <a:txBody>
                    <a:bodyPr/>
                    <a:lstStyle/>
                    <a:p>
                      <a:pPr algn="l" fontAlgn="b"/>
                      <a:r>
                        <a:rPr lang="it-IT" sz="900" u="none" strike="noStrike">
                          <a:effectLst/>
                        </a:rPr>
                        <a:t> sovvenzioni-contributi-sussidi-vantaggi-economici</a:t>
                      </a:r>
                      <a:endParaRPr lang="it-IT" sz="600" b="0" i="0" u="none" strike="noStrike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9246" marR="0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>
                          <a:effectLst/>
                        </a:rPr>
                        <a:t> 159</a:t>
                      </a:r>
                      <a:endParaRPr lang="it-IT" sz="900" b="0" i="0" u="none" strike="noStrike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49623" marT="0" marB="0" anchor="ctr"/>
                </a:tc>
                <a:tc>
                  <a:txBody>
                    <a:bodyPr/>
                    <a:lstStyle/>
                    <a:p>
                      <a:pPr algn="r" fontAlgn="ctr"/>
                      <a:r>
                        <a:rPr lang="it-IT" sz="900" u="none" strike="noStrike" dirty="0">
                          <a:effectLst/>
                        </a:rPr>
                        <a:t> 30</a:t>
                      </a:r>
                      <a:endParaRPr lang="it-IT" sz="900" b="0" i="0" u="none" strike="noStrike" dirty="0">
                        <a:solidFill>
                          <a:srgbClr val="212121"/>
                        </a:solidFill>
                        <a:effectLst/>
                        <a:latin typeface="Tahoma" panose="020B0604030504040204" pitchFamily="34" charset="0"/>
                      </a:endParaRPr>
                    </a:p>
                  </a:txBody>
                  <a:tcPr marL="0" marR="148869" marT="0" marB="0" anchor="ctr"/>
                </a:tc>
                <a:extLst>
                  <a:ext uri="{0D108BD9-81ED-4DB2-BD59-A6C34878D82A}">
                    <a16:rowId xmlns:a16="http://schemas.microsoft.com/office/drawing/2014/main" val="2111689369"/>
                  </a:ext>
                </a:extLst>
              </a:tr>
            </a:tbl>
          </a:graphicData>
        </a:graphic>
      </p:graphicFrame>
      <p:pic>
        <p:nvPicPr>
          <p:cNvPr id="2051" name="Immagine 13" descr="https://webanalytics.italia.it/matomo/plugins/Morpheus/images/link.png">
            <a:hlinkClick r:id="rId2"/>
            <a:extLst>
              <a:ext uri="{FF2B5EF4-FFF2-40B4-BE49-F238E27FC236}">
                <a16:creationId xmlns:a16="http://schemas.microsoft.com/office/drawing/2014/main" id="{0647FB21-15E1-5D07-D7D8-F34FF48A596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77665" y="2163322"/>
            <a:ext cx="125533" cy="10731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2050" name="Immagine 14" descr="https://webanalytics.italia.it/matomo/plugins/Morpheus/images/link.png">
            <a:hlinkClick r:id="rId4"/>
            <a:extLst>
              <a:ext uri="{FF2B5EF4-FFF2-40B4-BE49-F238E27FC236}">
                <a16:creationId xmlns:a16="http://schemas.microsoft.com/office/drawing/2014/main" id="{646939F6-3DFA-4CB0-48EC-E4D9A4D7C89C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77665" y="2163322"/>
            <a:ext cx="125533" cy="10731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2049" name="Immagine 15" descr="https://webanalytics.italia.it/matomo/plugins/Morpheus/images/link.png">
            <a:hlinkClick r:id="rId5"/>
            <a:extLst>
              <a:ext uri="{FF2B5EF4-FFF2-40B4-BE49-F238E27FC236}">
                <a16:creationId xmlns:a16="http://schemas.microsoft.com/office/drawing/2014/main" id="{A7532E32-996B-6C63-3907-ED77A6E39AC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877665" y="2163322"/>
            <a:ext cx="125533" cy="10731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84517467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0A6B190E-E287-1472-8FF8-296E39421AB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Dati, informazioni, comunicazione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113E99F3-EDFE-B8B1-1E47-8DFE2C49508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12235" y="2468094"/>
            <a:ext cx="10554574" cy="3785222"/>
          </a:xfrm>
        </p:spPr>
        <p:txBody>
          <a:bodyPr>
            <a:normAutofit fontScale="92500" lnSpcReduction="20000"/>
          </a:bodyPr>
          <a:lstStyle/>
          <a:p>
            <a:pPr algn="l">
              <a:buFont typeface="Arial" panose="020B0604020202020204" pitchFamily="34" charset="0"/>
              <a:buChar char="•"/>
            </a:pPr>
            <a:r>
              <a:rPr lang="it-IT" sz="2200" b="1" i="0" u="sng" dirty="0">
                <a:effectLst/>
                <a:latin typeface="-apple-system"/>
              </a:rPr>
              <a:t>Un dato è una rappresentazione oggettiva e non interpretata della realtà</a:t>
            </a:r>
            <a:r>
              <a:rPr lang="it-IT" sz="2200" b="0" i="0" dirty="0">
                <a:effectLst/>
                <a:latin typeface="-apple-system"/>
              </a:rPr>
              <a:t>, ciò che è immediatamente presente alla conoscenza. </a:t>
            </a:r>
            <a:r>
              <a:rPr lang="it-IT" sz="2200" dirty="0">
                <a:latin typeface="-apple-system"/>
              </a:rPr>
              <a:t>I dati possono essere semplici o complessi, digitali o analogici, e vengono memorizzati in appositi dispositivi hardware e organizzati in file o database.</a:t>
            </a:r>
          </a:p>
          <a:p>
            <a:pPr algn="l">
              <a:buFont typeface="Arial" panose="020B0604020202020204" pitchFamily="34" charset="0"/>
              <a:buChar char="•"/>
            </a:pPr>
            <a:endParaRPr lang="it-IT" sz="2200" b="0" i="0" dirty="0">
              <a:effectLst/>
              <a:latin typeface="-apple-system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it-IT" sz="2200" b="0" i="0" dirty="0">
                <a:effectLst/>
                <a:latin typeface="-apple-system"/>
              </a:rPr>
              <a:t>Un’informazione è una visione della realtà derivante dall’elaborazione e interpretazione dei dati, il significato che associamo ai dati.. </a:t>
            </a:r>
            <a:r>
              <a:rPr lang="it-IT" sz="2200" b="1" u="sng" dirty="0">
                <a:latin typeface="-apple-system"/>
              </a:rPr>
              <a:t>L’informazione è un valore significativo che apporta un incremento delle conoscenze di un soggetto</a:t>
            </a:r>
          </a:p>
          <a:p>
            <a:pPr algn="l">
              <a:buFont typeface="Arial" panose="020B0604020202020204" pitchFamily="34" charset="0"/>
              <a:buChar char="•"/>
            </a:pPr>
            <a:endParaRPr lang="it-IT" sz="2200" b="1" i="0" dirty="0">
              <a:effectLst/>
              <a:latin typeface="-apple-system"/>
            </a:endParaRPr>
          </a:p>
          <a:p>
            <a:pPr algn="l">
              <a:buFont typeface="Arial" panose="020B0604020202020204" pitchFamily="34" charset="0"/>
              <a:buChar char="•"/>
            </a:pPr>
            <a:r>
              <a:rPr lang="it-IT" sz="2200" b="0" i="0" dirty="0">
                <a:effectLst/>
                <a:latin typeface="-apple-system"/>
              </a:rPr>
              <a:t>La comunicazione è il processo di trasmissione e ricezione di informazioni tra due o più soggetti, mediante l’uso di un codice comune e di un canale adeguato.. </a:t>
            </a:r>
            <a:r>
              <a:rPr lang="it-IT" sz="2200" b="1" u="sng" dirty="0">
                <a:latin typeface="-apple-system"/>
              </a:rPr>
              <a:t>La comunicazione è essenziale per lo scambio di informazioni e per la creazione di relazioni e ha sempre uno scopo preciso che va oltre il dato e l’informazione.</a:t>
            </a:r>
            <a:endParaRPr lang="it-IT" sz="2200" b="1" i="0" u="sng" dirty="0">
              <a:effectLst/>
              <a:latin typeface="-apple-system"/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88669015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DDCE8AC8-539D-3330-AFFB-26971F5FD51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01288" y="264308"/>
            <a:ext cx="10571998" cy="970450"/>
          </a:xfrm>
        </p:spPr>
        <p:txBody>
          <a:bodyPr/>
          <a:lstStyle/>
          <a:p>
            <a:r>
              <a:rPr lang="it-IT" dirty="0"/>
              <a:t>Etimologia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E1749FDA-7D8E-C746-41FE-A9C61AEC617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01288" y="2466127"/>
            <a:ext cx="10554574" cy="3636511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it-IT" sz="2000" b="0" i="0" dirty="0">
                <a:effectLst/>
                <a:latin typeface="-apple-system"/>
              </a:rPr>
              <a:t>L’etimologia di trasparenza è interessante e ricca di significati. </a:t>
            </a:r>
            <a:r>
              <a:rPr lang="it-IT" sz="2000" b="1" i="0" dirty="0"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-apple-system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Il termine deriva dal latino medioevale “</a:t>
            </a:r>
            <a:r>
              <a:rPr lang="it-IT" sz="2000" b="1" i="0" dirty="0" err="1"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-apple-system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transparens</a:t>
            </a:r>
            <a:r>
              <a:rPr lang="it-IT" sz="2000" b="1" i="0" dirty="0"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-apple-system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”, composto da “trans” (attraverso) e “pareo” (apparire/mostrarsi) </a:t>
            </a:r>
            <a:r>
              <a:rPr lang="it-IT" sz="2000" b="0" i="0" baseline="30000" dirty="0">
                <a:effectLst/>
                <a:latin typeface="-apple-system"/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1</a:t>
            </a:r>
            <a:r>
              <a:rPr lang="it-IT" sz="2000" b="0" i="0" dirty="0">
                <a:effectLst/>
                <a:latin typeface="-apple-system"/>
              </a:rPr>
              <a:t>. Questo significa che un corpo trasparente è quello che si lascia attraversare dalla luce e permette di vedere ciò che si trova al di là di esso. </a:t>
            </a:r>
            <a:r>
              <a:rPr lang="it-IT" sz="2000" b="0" i="0" dirty="0">
                <a:solidFill>
                  <a:srgbClr val="8F8F8F"/>
                </a:solidFill>
                <a:effectLst/>
                <a:latin typeface="-apple-system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Il concetto di trasparenza si applica anche in senso figurato, per indicare </a:t>
            </a:r>
            <a:r>
              <a:rPr lang="it-IT" sz="2000" b="1" i="0" dirty="0">
                <a:effectLst/>
                <a:latin typeface="-apple-system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la chiarezza, la limpidezza, la pubblicità di un’azione</a:t>
            </a:r>
            <a:r>
              <a:rPr lang="it-IT" sz="2000" b="0" i="0" dirty="0">
                <a:solidFill>
                  <a:srgbClr val="8F8F8F"/>
                </a:solidFill>
                <a:effectLst/>
                <a:latin typeface="-apple-system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, di un comportamento, di una situazione, soprattutto nella vita pubblica e nei rapporti sociali </a:t>
            </a:r>
            <a:r>
              <a:rPr lang="it-IT" sz="2000" b="0" i="0" baseline="30000" dirty="0">
                <a:effectLst/>
                <a:latin typeface="-apple-system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2</a:t>
            </a:r>
            <a:r>
              <a:rPr lang="it-IT" sz="2000" b="0" i="0" dirty="0">
                <a:effectLst/>
                <a:latin typeface="-apple-system"/>
              </a:rPr>
              <a:t>. </a:t>
            </a:r>
            <a:r>
              <a:rPr lang="it-IT" sz="2000" b="1" i="0" dirty="0">
                <a:effectLst/>
                <a:latin typeface="-apple-system"/>
              </a:rPr>
              <a:t>La trasparenza è quindi un valore fondamentale per la democrazia, la partecipazione, la fiducia, la responsabilità</a:t>
            </a:r>
            <a:r>
              <a:rPr lang="it-IT" sz="2000" b="0" i="0" dirty="0">
                <a:effectLst/>
                <a:latin typeface="-apple-system"/>
              </a:rPr>
              <a:t>. </a:t>
            </a:r>
            <a:r>
              <a:rPr lang="it-IT" sz="2000" b="0" i="0" dirty="0">
                <a:solidFill>
                  <a:srgbClr val="8F8F8F"/>
                </a:solidFill>
                <a:effectLst/>
                <a:latin typeface="-apple-system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La trasparenza è anche una qualità dello stile, dell’espressione, del linguaggio, che si manifesta nella semplicità, nella coerenza, nella precisione, nella facilità di comprensione </a:t>
            </a:r>
            <a:r>
              <a:rPr lang="it-IT" sz="2000" b="0" i="0" baseline="30000" dirty="0">
                <a:effectLst/>
                <a:latin typeface="-apple-system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2</a:t>
            </a:r>
            <a:r>
              <a:rPr lang="it-IT" sz="2000" b="0" i="0" dirty="0">
                <a:effectLst/>
                <a:latin typeface="-apple-system"/>
              </a:rPr>
              <a:t>. </a:t>
            </a:r>
            <a:r>
              <a:rPr lang="it-IT" sz="2000" b="0" i="0" dirty="0">
                <a:solidFill>
                  <a:srgbClr val="8F8F8F"/>
                </a:solidFill>
                <a:effectLst/>
                <a:latin typeface="-apple-system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La trasparenza è infine una proprietà fisica, che dipende dal coefficiente di trasparenza, cioè dal rapporto tra l’intensità della radiazione che attraversa un corpo e quella totale dalla quale il corpo è investito </a:t>
            </a:r>
            <a:r>
              <a:rPr lang="it-IT" sz="2000" b="0" i="0" baseline="30000" dirty="0">
                <a:effectLst/>
                <a:latin typeface="-apple-system"/>
                <a:hlinkClick r:id="rId3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2</a:t>
            </a:r>
            <a:r>
              <a:rPr lang="it-IT" sz="2000" b="0" i="0" dirty="0">
                <a:effectLst/>
                <a:latin typeface="-apple-system"/>
              </a:rPr>
              <a:t>. La trasparenza può variare in base alla natura, allo spessore, al colore del corpo, e alla lunghezza d’onda della radiazione. Spero di averti fornito una risposta esaustiva e utile. Se vuoi approfondire l’argomento, puoi consultare le fonti che ho usato per la mia ricerca web</a:t>
            </a:r>
            <a:endParaRPr lang="it-IT" sz="2000" dirty="0"/>
          </a:p>
        </p:txBody>
      </p:sp>
    </p:spTree>
    <p:extLst>
      <p:ext uri="{BB962C8B-B14F-4D97-AF65-F5344CB8AC3E}">
        <p14:creationId xmlns:p14="http://schemas.microsoft.com/office/powerpoint/2010/main" val="342251826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2FB3E556-6F0A-21CE-FC1E-2A77E6CD00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Trasparenza amministrativa</a:t>
            </a:r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F7FBD858-FFD7-02EC-24B9-C7C908495A3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810000" y="2368591"/>
            <a:ext cx="10554574" cy="3636511"/>
          </a:xfrm>
        </p:spPr>
        <p:txBody>
          <a:bodyPr>
            <a:normAutofit lnSpcReduction="10000"/>
          </a:bodyPr>
          <a:lstStyle/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18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La trasparenza consiste nella pubblicità di atti, documenti, informazioni e dati propri di ogni amministrazione, resa oggi più semplice e ampia dalla circolazione delle informazioni sulla rete internet a partire dalla loro pubblicazione sui siti istituzionali delle amministrazioni.</a:t>
            </a:r>
            <a:endParaRPr lang="it-IT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18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Il principale strumento attraverso cui il legislatore intende conseguire maggiori livelli di trasparenza rispetto all'azione della Pubblica Amministrazione è la pubblicazione: sui siti istituzionali delle PA</a:t>
            </a:r>
            <a:endParaRPr lang="it-IT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18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La trasparenza delinea la comprensibilità dell'azione dei soggetti pubblici sotto diversi profili, quali la semplicità e la pubblicità (conoscibilità), in modo da consentire la conoscenza reale dell'attività amministrativa e di effettuare il controllo sulla stessa.</a:t>
            </a:r>
            <a:endParaRPr lang="it-IT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pPr>
              <a:lnSpc>
                <a:spcPct val="107000"/>
              </a:lnSpc>
              <a:spcAft>
                <a:spcPts val="800"/>
              </a:spcAft>
            </a:pPr>
            <a:r>
              <a:rPr lang="it-IT" sz="1800" dirty="0">
                <a:effectLst/>
                <a:latin typeface="Arial" panose="020B060402020202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la pubblicità non coincide con la trasparenza, anche se ne costituisce uno dei possibili elementi. La pubblicità è un mero stato di fatto dell'atto, dell'organizzazione o del procedimento, mentre la trasparenza è – come detto – chiarezza e comprensibilità dell'azione amministrativa.</a:t>
            </a:r>
            <a:endParaRPr lang="it-IT" sz="1800" dirty="0">
              <a:effectLst/>
              <a:latin typeface="Calibri" panose="020F0502020204030204" pitchFamily="34" charset="0"/>
              <a:ea typeface="Calibri" panose="020F0502020204030204" pitchFamily="34" charset="0"/>
              <a:cs typeface="Times New Roman" panose="02020603050405020304" pitchFamily="18" charset="0"/>
            </a:endParaRPr>
          </a:p>
          <a:p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353269570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olo 1">
            <a:extLst>
              <a:ext uri="{FF2B5EF4-FFF2-40B4-BE49-F238E27FC236}">
                <a16:creationId xmlns:a16="http://schemas.microsoft.com/office/drawing/2014/main" id="{B2D5E9F0-6F25-1823-CFB1-23FD95E910A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it-IT" dirty="0"/>
              <a:t>Entropie: </a:t>
            </a:r>
            <a:r>
              <a:rPr lang="it-IT" sz="1800" b="1" i="1" dirty="0">
                <a:effectLst/>
                <a:latin typeface="Calibri-BoldItalic"/>
                <a:ea typeface="Calibri" panose="020F0502020204030204" pitchFamily="34" charset="0"/>
                <a:cs typeface="Calibri-BoldItalic"/>
              </a:rPr>
              <a:t>Progetto Trasparenza  </a:t>
            </a:r>
            <a:r>
              <a:rPr lang="it-IT" sz="1800" b="1" i="1" dirty="0">
                <a:effectLst/>
                <a:latin typeface="TimesNewRomanPS-BoldItalicMT"/>
                <a:ea typeface="Calibri" panose="020F0502020204030204" pitchFamily="34" charset="0"/>
                <a:cs typeface="TimesNewRomanPS-BoldItalicMT"/>
              </a:rPr>
              <a:t>Monitoraggio conoscitivo sulla “esperienza della trasparenza”</a:t>
            </a:r>
            <a:endParaRPr lang="it-IT" dirty="0"/>
          </a:p>
        </p:txBody>
      </p:sp>
      <p:sp>
        <p:nvSpPr>
          <p:cNvPr id="3" name="Segnaposto contenuto 2">
            <a:extLst>
              <a:ext uri="{FF2B5EF4-FFF2-40B4-BE49-F238E27FC236}">
                <a16:creationId xmlns:a16="http://schemas.microsoft.com/office/drawing/2014/main" id="{4F160BC4-46BD-27D6-EA16-74D401AA65C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algn="l"/>
            <a:r>
              <a:rPr lang="it-IT" dirty="0">
                <a:latin typeface="Calibri" panose="020F0502020204030204" pitchFamily="34" charset="0"/>
              </a:rPr>
              <a:t>«…</a:t>
            </a:r>
            <a:r>
              <a:rPr lang="it-IT" sz="1800" b="0" i="0" u="none" strike="noStrike" baseline="0" dirty="0">
                <a:latin typeface="Calibri" panose="020F0502020204030204" pitchFamily="34" charset="0"/>
              </a:rPr>
              <a:t> vi sono due modi potenziali per frustrare il bisogno informativo, non pubblicare un dato/documento o “nasconderlo” in un patrimonio informativo sconfinato e di difficile navigazione. In questo secondo caso si tratta del tema generale dell’“entropia”, studiato nell’ambito della teoria dell’informazione, di cui bisogna tener conto se si vuole che al modello teorico e normativo della trasparenza amministrativa, pensato per facilitare l’accesso ai dati e documenti della pubblica amministrazione, possa corrispondere una “trasparenza in pratica” che consenta di raggiungere   effettivamente tale obiettivo.»</a:t>
            </a:r>
          </a:p>
          <a:p>
            <a:pPr algn="l"/>
            <a:r>
              <a:rPr lang="it-IT" sz="1800" b="0" i="1" u="none" strike="noStrike" baseline="0" dirty="0">
                <a:solidFill>
                  <a:srgbClr val="1970BA"/>
                </a:solidFill>
                <a:latin typeface="Calibri-Italic"/>
              </a:rPr>
              <a:t>“In linea generale, si osserva che le sezioni e sottosezioni contengono dati molto analitici e dettagliati, che possono risultare di non immediata comprensione e conoscibilità per i cittadini comuni. I professionisti e gli esperti attingono invece, più facilmente, alle sezioni specializzate del sito istituzionale. L’eccesso di dati pubblicati non contribuisce alla trasparenza”. </a:t>
            </a:r>
            <a:endParaRPr lang="it-IT" dirty="0"/>
          </a:p>
        </p:txBody>
      </p:sp>
    </p:spTree>
    <p:extLst>
      <p:ext uri="{BB962C8B-B14F-4D97-AF65-F5344CB8AC3E}">
        <p14:creationId xmlns:p14="http://schemas.microsoft.com/office/powerpoint/2010/main" val="2874566149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tazione">
  <a:themeElements>
    <a:clrScheme name="Quotable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00C6BB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Quotable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Quotable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TM03457503[[fn=Citazione]]</Template>
  <TotalTime>223</TotalTime>
  <Words>843</Words>
  <Application>Microsoft Office PowerPoint</Application>
  <PresentationFormat>Widescreen</PresentationFormat>
  <Paragraphs>68</Paragraphs>
  <Slides>7</Slides>
  <Notes>0</Notes>
  <HiddenSlides>0</HiddenSlides>
  <MMClips>0</MMClips>
  <ScaleCrop>false</ScaleCrop>
  <HeadingPairs>
    <vt:vector size="6" baseType="variant">
      <vt:variant>
        <vt:lpstr>Caratteri utilizzati</vt:lpstr>
      </vt:variant>
      <vt:variant>
        <vt:i4>9</vt:i4>
      </vt:variant>
      <vt:variant>
        <vt:lpstr>Tema</vt:lpstr>
      </vt:variant>
      <vt:variant>
        <vt:i4>1</vt:i4>
      </vt:variant>
      <vt:variant>
        <vt:lpstr>Titoli diapositive</vt:lpstr>
      </vt:variant>
      <vt:variant>
        <vt:i4>7</vt:i4>
      </vt:variant>
    </vt:vector>
  </HeadingPairs>
  <TitlesOfParts>
    <vt:vector size="17" baseType="lpstr">
      <vt:lpstr>-apple-system</vt:lpstr>
      <vt:lpstr>Arial</vt:lpstr>
      <vt:lpstr>Calibri</vt:lpstr>
      <vt:lpstr>Calibri-BoldItalic</vt:lpstr>
      <vt:lpstr>Calibri-Italic</vt:lpstr>
      <vt:lpstr>Century Gothic</vt:lpstr>
      <vt:lpstr>Tahoma</vt:lpstr>
      <vt:lpstr>TimesNewRomanPS-BoldItalicMT</vt:lpstr>
      <vt:lpstr>Wingdings 2</vt:lpstr>
      <vt:lpstr>Citazione</vt:lpstr>
      <vt:lpstr>"Informazione, comunicazione e trasparenza nella PA"</vt:lpstr>
      <vt:lpstr>www.uslnordovest.toscana.it/amministrazione-trasparente</vt:lpstr>
      <vt:lpstr>Accessi</vt:lpstr>
      <vt:lpstr>Dati, informazioni, comunicazione</vt:lpstr>
      <vt:lpstr>Etimologia</vt:lpstr>
      <vt:lpstr>Trasparenza amministrativa</vt:lpstr>
      <vt:lpstr>Entropie: Progetto Trasparenza  Monitoraggio conoscitivo sulla “esperienza della trasparenza”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"Informazione, comunicazione e trasparenza nella PA"</dc:title>
  <dc:creator>Sonia Bortolotto</dc:creator>
  <cp:lastModifiedBy>Sonia Bortolotto</cp:lastModifiedBy>
  <cp:revision>10</cp:revision>
  <dcterms:created xsi:type="dcterms:W3CDTF">2023-11-22T09:38:49Z</dcterms:created>
  <dcterms:modified xsi:type="dcterms:W3CDTF">2023-11-23T09:56:02Z</dcterms:modified>
</cp:coreProperties>
</file>

<file path=docProps/thumbnail.jpeg>
</file>